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49CF4-6DF5-40FC-96EC-76B57CF734D9}"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425919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49CF4-6DF5-40FC-96EC-76B57CF734D9}"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91270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49CF4-6DF5-40FC-96EC-76B57CF734D9}"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221875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49CF4-6DF5-40FC-96EC-76B57CF734D9}"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12250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C49CF4-6DF5-40FC-96EC-76B57CF734D9}"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336561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49CF4-6DF5-40FC-96EC-76B57CF734D9}"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111419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49CF4-6DF5-40FC-96EC-76B57CF734D9}" type="datetimeFigureOut">
              <a:rPr lang="en-GB" smtClean="0"/>
              <a:t>08/01/2020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324858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49CF4-6DF5-40FC-96EC-76B57CF734D9}" type="datetimeFigureOut">
              <a:rPr lang="en-GB" smtClean="0"/>
              <a:t>08/01/2020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153761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49CF4-6DF5-40FC-96EC-76B57CF734D9}" type="datetimeFigureOut">
              <a:rPr lang="en-GB" smtClean="0"/>
              <a:t>08/01/2020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170658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C49CF4-6DF5-40FC-96EC-76B57CF734D9}"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248236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C49CF4-6DF5-40FC-96EC-76B57CF734D9}"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E1492-5F47-4E7F-AC89-C4ABDF6DD97C}" type="slidenum">
              <a:rPr lang="en-GB" smtClean="0"/>
              <a:t>‹#›</a:t>
            </a:fld>
            <a:endParaRPr lang="en-GB"/>
          </a:p>
        </p:txBody>
      </p:sp>
    </p:spTree>
    <p:extLst>
      <p:ext uri="{BB962C8B-B14F-4D97-AF65-F5344CB8AC3E}">
        <p14:creationId xmlns:p14="http://schemas.microsoft.com/office/powerpoint/2010/main" val="232352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49CF4-6DF5-40FC-96EC-76B57CF734D9}" type="datetimeFigureOut">
              <a:rPr lang="en-GB" smtClean="0"/>
              <a:t>08/01/2020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1492-5F47-4E7F-AC89-C4ABDF6DD97C}" type="slidenum">
              <a:rPr lang="en-GB" smtClean="0"/>
              <a:t>‹#›</a:t>
            </a:fld>
            <a:endParaRPr lang="en-GB"/>
          </a:p>
        </p:txBody>
      </p:sp>
    </p:spTree>
    <p:extLst>
      <p:ext uri="{BB962C8B-B14F-4D97-AF65-F5344CB8AC3E}">
        <p14:creationId xmlns:p14="http://schemas.microsoft.com/office/powerpoint/2010/main" val="1668501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amilylearning.org.uk/online_math_games.html" TargetMode="External"/><Relationship Id="rId3" Type="http://schemas.openxmlformats.org/officeDocument/2006/relationships/hyperlink" Target="http://www.mad4maths.com/" TargetMode="External"/><Relationship Id="rId7" Type="http://schemas.openxmlformats.org/officeDocument/2006/relationships/hyperlink" Target="https://www.topmarks.co.uk/maths-games/hit-the-butt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counton.org/" TargetMode="External"/><Relationship Id="rId5" Type="http://schemas.openxmlformats.org/officeDocument/2006/relationships/hyperlink" Target="http://www.ictgames.com/" TargetMode="External"/><Relationship Id="rId10" Type="http://schemas.openxmlformats.org/officeDocument/2006/relationships/image" Target="../media/image3.png"/><Relationship Id="rId4" Type="http://schemas.openxmlformats.org/officeDocument/2006/relationships/hyperlink" Target="http://www.topmarks.co.uk/" TargetMode="Externa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5551" y="2871665"/>
            <a:ext cx="3696969" cy="3893374"/>
          </a:xfrm>
          <a:prstGeom prst="rect">
            <a:avLst/>
          </a:prstGeom>
          <a:noFill/>
        </p:spPr>
        <p:txBody>
          <a:bodyPr wrap="square" rtlCol="0">
            <a:spAutoFit/>
          </a:bodyPr>
          <a:lstStyle/>
          <a:p>
            <a:pPr algn="ctr"/>
            <a:r>
              <a:rPr lang="en-US" sz="1300" dirty="0"/>
              <a:t>Children’s </a:t>
            </a:r>
            <a:r>
              <a:rPr lang="en-US" sz="1300" dirty="0" err="1"/>
              <a:t>Maths</a:t>
            </a:r>
            <a:r>
              <a:rPr lang="en-US" sz="1300" dirty="0"/>
              <a:t> skills can be greatly boosted by help at home, in the same way that regular help with spelling and reading can nurture their English skills.</a:t>
            </a:r>
          </a:p>
          <a:p>
            <a:pPr algn="ctr"/>
            <a:endParaRPr lang="en-US" sz="1300" dirty="0"/>
          </a:p>
          <a:p>
            <a:pPr algn="ctr"/>
            <a:r>
              <a:rPr lang="en-US" sz="1300" dirty="0"/>
              <a:t>At </a:t>
            </a:r>
            <a:r>
              <a:rPr lang="en-US" sz="1300" dirty="0" err="1"/>
              <a:t>Oakworth</a:t>
            </a:r>
            <a:r>
              <a:rPr lang="en-US" sz="1300" dirty="0"/>
              <a:t> Primary School, we aim to teach children to work with number in lots of different ways.  We know that what works for one child will not always make sense to another and that by giving them a range of different methods, they will be well equipped to select one which works for them.  So please, be encouraged to talk about </a:t>
            </a:r>
            <a:r>
              <a:rPr lang="en-US" sz="1300" dirty="0" err="1"/>
              <a:t>maths</a:t>
            </a:r>
            <a:r>
              <a:rPr lang="en-US" sz="1300" dirty="0"/>
              <a:t> with your child, you never know, they may even teach you a new thing or two! </a:t>
            </a:r>
          </a:p>
          <a:p>
            <a:pPr algn="ctr"/>
            <a:endParaRPr lang="en-US" sz="1300" dirty="0"/>
          </a:p>
          <a:p>
            <a:pPr algn="ctr"/>
            <a:r>
              <a:rPr lang="en-US" sz="1300" dirty="0"/>
              <a:t>I</a:t>
            </a:r>
            <a:r>
              <a:rPr lang="en-GB" sz="1300" dirty="0"/>
              <a:t>f you have any questions please speak to your child’s class teacher.</a:t>
            </a:r>
          </a:p>
          <a:p>
            <a:pPr algn="ctr"/>
            <a:r>
              <a:rPr lang="en-GB" sz="1300" dirty="0"/>
              <a:t>We would like to thank you for your continued support. </a:t>
            </a:r>
          </a:p>
        </p:txBody>
      </p:sp>
      <p:pic>
        <p:nvPicPr>
          <p:cNvPr id="2" name="Picture 1"/>
          <p:cNvPicPr>
            <a:picLocks noChangeAspect="1"/>
          </p:cNvPicPr>
          <p:nvPr/>
        </p:nvPicPr>
        <p:blipFill rotWithShape="1">
          <a:blip r:embed="rId2"/>
          <a:srcRect r="1369"/>
          <a:stretch/>
        </p:blipFill>
        <p:spPr>
          <a:xfrm>
            <a:off x="9088781" y="156754"/>
            <a:ext cx="2119150" cy="1367271"/>
          </a:xfrm>
          <a:prstGeom prst="rect">
            <a:avLst/>
          </a:prstGeom>
        </p:spPr>
      </p:pic>
      <p:cxnSp>
        <p:nvCxnSpPr>
          <p:cNvPr id="9" name="Straight Connector 8"/>
          <p:cNvCxnSpPr/>
          <p:nvPr/>
        </p:nvCxnSpPr>
        <p:spPr>
          <a:xfrm>
            <a:off x="813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37458" y="1496788"/>
            <a:ext cx="3221796" cy="1323439"/>
          </a:xfrm>
          <a:prstGeom prst="rect">
            <a:avLst/>
          </a:prstGeom>
          <a:noFill/>
        </p:spPr>
        <p:txBody>
          <a:bodyPr wrap="square" rtlCol="0">
            <a:spAutoFit/>
          </a:bodyPr>
          <a:lstStyle/>
          <a:p>
            <a:pPr algn="ctr"/>
            <a:r>
              <a:rPr lang="en-GB" sz="2000" b="1" u="sng" dirty="0"/>
              <a:t>Maths at Home </a:t>
            </a:r>
          </a:p>
          <a:p>
            <a:pPr algn="ctr"/>
            <a:endParaRPr lang="en-GB" sz="2000" dirty="0"/>
          </a:p>
          <a:p>
            <a:pPr algn="ctr"/>
            <a:r>
              <a:rPr lang="en-GB" sz="2000" dirty="0"/>
              <a:t>For parents with children in Year 3</a:t>
            </a:r>
          </a:p>
        </p:txBody>
      </p:sp>
      <p:sp>
        <p:nvSpPr>
          <p:cNvPr id="23" name="TextBox 22"/>
          <p:cNvSpPr txBox="1"/>
          <p:nvPr/>
        </p:nvSpPr>
        <p:spPr>
          <a:xfrm>
            <a:off x="4075429" y="2948610"/>
            <a:ext cx="4068000" cy="3816429"/>
          </a:xfrm>
          <a:prstGeom prst="rect">
            <a:avLst/>
          </a:prstGeom>
          <a:noFill/>
        </p:spPr>
        <p:txBody>
          <a:bodyPr wrap="square" rtlCol="0">
            <a:spAutoFit/>
          </a:bodyPr>
          <a:lstStyle/>
          <a:p>
            <a:r>
              <a:rPr lang="en-GB" sz="1400" b="1" u="sng" dirty="0">
                <a:solidFill>
                  <a:srgbClr val="FF0000"/>
                </a:solidFill>
              </a:rPr>
              <a:t>Where can I find more information:</a:t>
            </a:r>
          </a:p>
          <a:p>
            <a:r>
              <a:rPr lang="en-GB" sz="1400" dirty="0"/>
              <a:t>There are lots of useful websites on the internet. Here are some websites you may find useful which include a range of engaging games linked to the curriculum.</a:t>
            </a:r>
          </a:p>
          <a:p>
            <a:endParaRPr lang="en-GB" sz="1400" b="1" u="sng" dirty="0"/>
          </a:p>
          <a:p>
            <a:r>
              <a:rPr lang="en-GB" sz="1400" b="1" u="sng" dirty="0">
                <a:solidFill>
                  <a:srgbClr val="FF0000"/>
                </a:solidFill>
              </a:rPr>
              <a:t>Useful maths websites:</a:t>
            </a:r>
          </a:p>
          <a:p>
            <a:r>
              <a:rPr lang="en-GB" sz="1200" dirty="0">
                <a:hlinkClick r:id="rId3"/>
              </a:rPr>
              <a:t>www.oxfordowl.co.uk/maths-owl/maths</a:t>
            </a:r>
          </a:p>
          <a:p>
            <a:r>
              <a:rPr lang="en-GB" sz="1200" dirty="0">
                <a:hlinkClick r:id="rId3"/>
              </a:rPr>
              <a:t>www.maths4mumsanddads.co.uk</a:t>
            </a:r>
          </a:p>
          <a:p>
            <a:r>
              <a:rPr lang="en-GB" sz="1200" dirty="0">
                <a:hlinkClick r:id="rId3"/>
              </a:rPr>
              <a:t>www.nrich.maths.org</a:t>
            </a:r>
          </a:p>
          <a:p>
            <a:r>
              <a:rPr lang="en-GB" sz="1200" dirty="0">
                <a:hlinkClick r:id="rId3"/>
              </a:rPr>
              <a:t>www.amathsdictionaryforkids.com</a:t>
            </a:r>
          </a:p>
          <a:p>
            <a:r>
              <a:rPr lang="en-GB" sz="1200" dirty="0">
                <a:hlinkClick r:id="rId3"/>
              </a:rPr>
              <a:t>www.theschoolrun.com/maths-parents</a:t>
            </a:r>
          </a:p>
          <a:p>
            <a:r>
              <a:rPr lang="en-GB" sz="1200" dirty="0">
                <a:hlinkClick r:id="rId3"/>
              </a:rPr>
              <a:t>www.bbc.co.uk/bitesize/ks1/maths</a:t>
            </a:r>
          </a:p>
          <a:p>
            <a:r>
              <a:rPr lang="en-GB" sz="1200" dirty="0">
                <a:hlinkClick r:id="rId3"/>
              </a:rPr>
              <a:t>www.mathsisfun.com</a:t>
            </a:r>
          </a:p>
          <a:p>
            <a:r>
              <a:rPr lang="en-GB" sz="1200" dirty="0">
                <a:hlinkClick r:id="rId4"/>
              </a:rPr>
              <a:t>www.topmarks.co.uk</a:t>
            </a:r>
            <a:endParaRPr lang="en-GB" sz="1200" dirty="0"/>
          </a:p>
          <a:p>
            <a:r>
              <a:rPr lang="en-GB" sz="1200" dirty="0">
                <a:hlinkClick r:id="rId5"/>
              </a:rPr>
              <a:t>www.ictgames.com</a:t>
            </a:r>
            <a:endParaRPr lang="en-GB" sz="1200" dirty="0"/>
          </a:p>
          <a:p>
            <a:r>
              <a:rPr lang="en-GB" sz="1200" dirty="0">
                <a:hlinkClick r:id="rId6"/>
              </a:rPr>
              <a:t>www.counton.org</a:t>
            </a:r>
            <a:endParaRPr lang="en-GB" sz="1200" dirty="0"/>
          </a:p>
          <a:p>
            <a:r>
              <a:rPr lang="en-GB" sz="1200" dirty="0">
                <a:hlinkClick r:id="rId7"/>
              </a:rPr>
              <a:t>https://www.topmarks.co.uk/maths-games/hit-the-button</a:t>
            </a:r>
            <a:endParaRPr lang="en-GB" sz="1200" dirty="0"/>
          </a:p>
          <a:p>
            <a:r>
              <a:rPr lang="en-GB" sz="1200" dirty="0">
                <a:hlinkClick r:id="rId8"/>
              </a:rPr>
              <a:t>http://www.familylearning.org.uk/online_math_games.html</a:t>
            </a:r>
            <a:endParaRPr lang="en-GB" sz="1200" dirty="0"/>
          </a:p>
        </p:txBody>
      </p:sp>
      <p:sp>
        <p:nvSpPr>
          <p:cNvPr id="24" name="TextBox 23"/>
          <p:cNvSpPr txBox="1"/>
          <p:nvPr/>
        </p:nvSpPr>
        <p:spPr>
          <a:xfrm>
            <a:off x="16528" y="-15606"/>
            <a:ext cx="4068000" cy="6740307"/>
          </a:xfrm>
          <a:prstGeom prst="rect">
            <a:avLst/>
          </a:prstGeom>
          <a:noFill/>
        </p:spPr>
        <p:txBody>
          <a:bodyPr wrap="square" rtlCol="0">
            <a:spAutoFit/>
          </a:bodyPr>
          <a:lstStyle/>
          <a:p>
            <a:r>
              <a:rPr lang="en-GB" sz="1200" b="1" u="sng" dirty="0">
                <a:solidFill>
                  <a:srgbClr val="FF0000"/>
                </a:solidFill>
              </a:rPr>
              <a:t>Times Tables:</a:t>
            </a:r>
          </a:p>
          <a:p>
            <a:r>
              <a:rPr lang="en-US" sz="1200" dirty="0"/>
              <a:t>Knowing times tables facts is crucially important to your child’s progression in their mathematics education. Without a thorough understanding of multiplication and division facts, children frequently get ‘lost’ when it comes to do anything with fractions and any multiplication or division with larger numbers. Many mental </a:t>
            </a:r>
            <a:r>
              <a:rPr lang="en-US" sz="1200" dirty="0" err="1"/>
              <a:t>maths</a:t>
            </a:r>
            <a:r>
              <a:rPr lang="en-US" sz="1200" dirty="0"/>
              <a:t> activities require a quick recall of multiplication and division facts. By the end of Year 3 children are expected to recall their 2, 3, 4, 5, 8, 10 including the division facts.</a:t>
            </a:r>
          </a:p>
          <a:p>
            <a:endParaRPr lang="en-US" sz="1200" dirty="0"/>
          </a:p>
          <a:p>
            <a:r>
              <a:rPr lang="en-US" sz="1200" dirty="0"/>
              <a:t>The key to learning times tables is frequent repetition and regular revision. Five to ten minutes every day is better than an hour a week.  Here are some ideas to help your child </a:t>
            </a:r>
            <a:r>
              <a:rPr lang="en-US" sz="1200" dirty="0" err="1"/>
              <a:t>memorise</a:t>
            </a:r>
            <a:r>
              <a:rPr lang="en-US" sz="1200" dirty="0"/>
              <a:t> their multiplication and division facts.</a:t>
            </a:r>
          </a:p>
          <a:p>
            <a:r>
              <a:rPr lang="en-US" sz="1200" b="1" u="sng" dirty="0"/>
              <a:t>Chanting- </a:t>
            </a:r>
            <a:r>
              <a:rPr lang="en-US" sz="1200" dirty="0"/>
              <a:t>When beginning to learn a times table this is key. Repeatedly reading a times table out aloud will help your child become familiar with the multiples for</a:t>
            </a:r>
          </a:p>
          <a:p>
            <a:r>
              <a:rPr lang="en-US" sz="1200" dirty="0"/>
              <a:t>that times table. </a:t>
            </a:r>
          </a:p>
          <a:p>
            <a:r>
              <a:rPr lang="en-US" sz="1200" b="1" u="sng" dirty="0"/>
              <a:t>Flash Cards- </a:t>
            </a:r>
            <a:r>
              <a:rPr lang="en-US" sz="1200" dirty="0"/>
              <a:t>Make a set of cards for the times table being learnt by putting a question on one side of the card (6 x 5 =) and the answer on the reverse (30). Go through the cards reading the question and then turning over to see the answer. </a:t>
            </a:r>
          </a:p>
          <a:p>
            <a:r>
              <a:rPr lang="en-US" sz="1200" b="1" u="sng" dirty="0"/>
              <a:t>Learning Times Tables - </a:t>
            </a:r>
            <a:r>
              <a:rPr lang="en-US" sz="1200" dirty="0"/>
              <a:t>A multiplication square is particularly useful for establishing the link between multiplication and division facts but can also be used instead of a times table</a:t>
            </a:r>
          </a:p>
          <a:p>
            <a:r>
              <a:rPr lang="en-US" sz="1200" dirty="0"/>
              <a:t>list. When children are more confident with their times table knowledge, a blank multiplication square can be filled in. Time your child to complete their square, or see how many multiples they can complete in a set time. Can they</a:t>
            </a:r>
          </a:p>
          <a:p>
            <a:r>
              <a:rPr lang="en-US" sz="1200" dirty="0"/>
              <a:t>beat their score and time?</a:t>
            </a:r>
          </a:p>
          <a:p>
            <a:r>
              <a:rPr lang="en-US" sz="1200" b="1" u="sng" dirty="0"/>
              <a:t>Games</a:t>
            </a:r>
            <a:r>
              <a:rPr lang="en-US" sz="1200" dirty="0"/>
              <a:t> - To help your child with this learning we have access to Times Tables Rock Stars. Every child in Year 3 has a log in to access their own profiles. </a:t>
            </a:r>
          </a:p>
          <a:p>
            <a:endParaRPr lang="en-GB" sz="1200" dirty="0"/>
          </a:p>
        </p:txBody>
      </p:sp>
      <p:sp>
        <p:nvSpPr>
          <p:cNvPr id="25" name="TextBox 24"/>
          <p:cNvSpPr txBox="1"/>
          <p:nvPr/>
        </p:nvSpPr>
        <p:spPr>
          <a:xfrm>
            <a:off x="4084528" y="108681"/>
            <a:ext cx="491761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u="sng" dirty="0">
                <a:solidFill>
                  <a:srgbClr val="FF0000"/>
                </a:solidFill>
              </a:rPr>
              <a:t>Vocabulary</a:t>
            </a:r>
          </a:p>
        </p:txBody>
      </p:sp>
      <p:pic>
        <p:nvPicPr>
          <p:cNvPr id="27" name="Picture 26" descr="Image result for maths operation key vocabulary"/>
          <p:cNvPicPr/>
          <p:nvPr/>
        </p:nvPicPr>
        <p:blipFill rotWithShape="1">
          <a:blip r:embed="rId9">
            <a:extLst>
              <a:ext uri="{28A0092B-C50C-407E-A947-70E740481C1C}">
                <a14:useLocalDpi xmlns:a14="http://schemas.microsoft.com/office/drawing/2010/main" val="0"/>
              </a:ext>
            </a:extLst>
          </a:blip>
          <a:srcRect l="7153" t="7384" r="7018" b="17999"/>
          <a:stretch/>
        </p:blipFill>
        <p:spPr bwMode="auto">
          <a:xfrm>
            <a:off x="4158683" y="638937"/>
            <a:ext cx="3903163" cy="2259143"/>
          </a:xfrm>
          <a:prstGeom prst="rect">
            <a:avLst/>
          </a:prstGeom>
          <a:noFill/>
          <a:ln>
            <a:noFill/>
          </a:ln>
          <a:extLst>
            <a:ext uri="{53640926-AAD7-44D8-BBD7-CCE9431645EC}">
              <a14:shadowObscured xmlns:a14="http://schemas.microsoft.com/office/drawing/2010/main"/>
            </a:ext>
          </a:extLst>
        </p:spPr>
      </p:pic>
      <p:cxnSp>
        <p:nvCxnSpPr>
          <p:cNvPr id="28" name="Straight Connector 27"/>
          <p:cNvCxnSpPr/>
          <p:nvPr/>
        </p:nvCxnSpPr>
        <p:spPr>
          <a:xfrm>
            <a:off x="4043179" y="528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p:cNvPicPr/>
          <p:nvPr/>
        </p:nvPicPr>
        <p:blipFill rotWithShape="1">
          <a:blip r:embed="rId10"/>
          <a:srcRect l="550" t="16634" r="40036" b="62326"/>
          <a:stretch/>
        </p:blipFill>
        <p:spPr bwMode="auto">
          <a:xfrm>
            <a:off x="735844" y="6316696"/>
            <a:ext cx="2629367" cy="541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570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1141382" y="2649378"/>
            <a:ext cx="1058544" cy="1058544"/>
          </a:xfrm>
          <a:prstGeom prst="rect">
            <a:avLst/>
          </a:prstGeom>
        </p:spPr>
      </p:pic>
      <p:pic>
        <p:nvPicPr>
          <p:cNvPr id="1030" name="Picture 6" descr="Image result for r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53169" y="3610797"/>
            <a:ext cx="910590" cy="910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14287" t="7186" r="17142" b="3705"/>
          <a:stretch/>
        </p:blipFill>
        <p:spPr>
          <a:xfrm>
            <a:off x="3101791" y="4329000"/>
            <a:ext cx="837266" cy="837266"/>
          </a:xfrm>
          <a:prstGeom prst="rect">
            <a:avLst/>
          </a:prstGeom>
        </p:spPr>
      </p:pic>
      <p:pic>
        <p:nvPicPr>
          <p:cNvPr id="2" name="Picture 1"/>
          <p:cNvPicPr>
            <a:picLocks noChangeAspect="1"/>
          </p:cNvPicPr>
          <p:nvPr/>
        </p:nvPicPr>
        <p:blipFill rotWithShape="1">
          <a:blip r:embed="rId5"/>
          <a:srcRect r="1369"/>
          <a:stretch/>
        </p:blipFill>
        <p:spPr>
          <a:xfrm>
            <a:off x="9088781" y="156754"/>
            <a:ext cx="2119150" cy="1367271"/>
          </a:xfrm>
          <a:prstGeom prst="rect">
            <a:avLst/>
          </a:prstGeom>
        </p:spPr>
      </p:pic>
      <p:cxnSp>
        <p:nvCxnSpPr>
          <p:cNvPr id="9" name="Straight Connector 8"/>
          <p:cNvCxnSpPr/>
          <p:nvPr/>
        </p:nvCxnSpPr>
        <p:spPr>
          <a:xfrm>
            <a:off x="813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68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5"/>
          <a:srcRect r="1369"/>
          <a:stretch/>
        </p:blipFill>
        <p:spPr>
          <a:xfrm>
            <a:off x="5042425" y="156753"/>
            <a:ext cx="2119150" cy="1367271"/>
          </a:xfrm>
          <a:prstGeom prst="rect">
            <a:avLst/>
          </a:prstGeom>
        </p:spPr>
      </p:pic>
      <p:pic>
        <p:nvPicPr>
          <p:cNvPr id="16" name="Picture 15"/>
          <p:cNvPicPr>
            <a:picLocks noChangeAspect="1"/>
          </p:cNvPicPr>
          <p:nvPr/>
        </p:nvPicPr>
        <p:blipFill rotWithShape="1">
          <a:blip r:embed="rId5"/>
          <a:srcRect r="1369"/>
          <a:stretch/>
        </p:blipFill>
        <p:spPr>
          <a:xfrm>
            <a:off x="889276" y="191573"/>
            <a:ext cx="2119150" cy="1367271"/>
          </a:xfrm>
          <a:prstGeom prst="rect">
            <a:avLst/>
          </a:prstGeom>
        </p:spPr>
      </p:pic>
      <p:sp>
        <p:nvSpPr>
          <p:cNvPr id="12" name="TextBox 11"/>
          <p:cNvSpPr txBox="1"/>
          <p:nvPr/>
        </p:nvSpPr>
        <p:spPr>
          <a:xfrm>
            <a:off x="28705" y="2174591"/>
            <a:ext cx="3106199" cy="4693593"/>
          </a:xfrm>
          <a:prstGeom prst="rect">
            <a:avLst/>
          </a:prstGeom>
          <a:noFill/>
        </p:spPr>
        <p:txBody>
          <a:bodyPr wrap="square" rtlCol="0">
            <a:spAutoFit/>
          </a:bodyPr>
          <a:lstStyle/>
          <a:p>
            <a:endParaRPr lang="en-US" sz="1300" dirty="0"/>
          </a:p>
          <a:p>
            <a:r>
              <a:rPr lang="en-GB" sz="1300" u="sng" dirty="0">
                <a:solidFill>
                  <a:srgbClr val="FF0000"/>
                </a:solidFill>
              </a:rPr>
              <a:t>Shape: </a:t>
            </a:r>
            <a:r>
              <a:rPr lang="en-GB" sz="1300" dirty="0"/>
              <a:t>You could take your child on a ‘shape walk’ around an area such as Cliff Castle to see what shapes they can spot.  Look at the buildings or playground equipment to spot right angles and symmetrical shapes.  Can they identify any irregular shapes by counting the numbers of sides?</a:t>
            </a:r>
          </a:p>
          <a:p>
            <a:endParaRPr lang="en-US" sz="1300" u="sng" dirty="0"/>
          </a:p>
          <a:p>
            <a:endParaRPr lang="en-US" sz="1300" u="sng" dirty="0"/>
          </a:p>
          <a:p>
            <a:r>
              <a:rPr lang="en-GB" sz="1300" u="sng" dirty="0">
                <a:solidFill>
                  <a:srgbClr val="FF0000"/>
                </a:solidFill>
              </a:rPr>
              <a:t>Telling the time: </a:t>
            </a:r>
            <a:r>
              <a:rPr lang="en-GB" sz="1300" dirty="0"/>
              <a:t>Make sure that there are both analogue clocks and digital clocks around the house for your child to practise reading the time to 5 minute intervals. Ask them to be ‘human alarm clocks’ and to let you know when the oven needs turning off at 20past 6. A watch is a great birthday present at this age if they haven’t got one. Encourage your child to solve problems involving time e.g. this programme starts at 12:20 and it is 50minutes long. What time will it finish?</a:t>
            </a:r>
          </a:p>
        </p:txBody>
      </p:sp>
      <p:sp>
        <p:nvSpPr>
          <p:cNvPr id="4" name="Rectangle 3"/>
          <p:cNvSpPr/>
          <p:nvPr/>
        </p:nvSpPr>
        <p:spPr>
          <a:xfrm>
            <a:off x="4089064" y="3211626"/>
            <a:ext cx="3274971" cy="2092881"/>
          </a:xfrm>
          <a:prstGeom prst="rect">
            <a:avLst/>
          </a:prstGeom>
        </p:spPr>
        <p:txBody>
          <a:bodyPr wrap="square">
            <a:spAutoFit/>
          </a:bodyPr>
          <a:lstStyle/>
          <a:p>
            <a:endParaRPr lang="en-GB" sz="1300" dirty="0"/>
          </a:p>
          <a:p>
            <a:pPr marL="285750" indent="-285750">
              <a:buFontTx/>
              <a:buChar char="-"/>
            </a:pPr>
            <a:r>
              <a:rPr lang="en-GB" sz="1300" dirty="0"/>
              <a:t>Ask your child to estimate the length of each line and write this on the line in centimetres and then in millimetres. You should then complete this activity yourself and write it in a different colour.</a:t>
            </a:r>
          </a:p>
          <a:p>
            <a:endParaRPr lang="en-GB" sz="1300" dirty="0"/>
          </a:p>
          <a:p>
            <a:pPr marL="285750" indent="-285750">
              <a:buFontTx/>
              <a:buChar char="-"/>
            </a:pPr>
            <a:r>
              <a:rPr lang="en-GB" sz="1300" dirty="0"/>
              <a:t>Now give them a ruler and ask them to measure each line to the nearest millimetre.</a:t>
            </a:r>
          </a:p>
        </p:txBody>
      </p:sp>
      <p:sp>
        <p:nvSpPr>
          <p:cNvPr id="6" name="Rectangle 5"/>
          <p:cNvSpPr/>
          <p:nvPr/>
        </p:nvSpPr>
        <p:spPr>
          <a:xfrm>
            <a:off x="8193932" y="2207708"/>
            <a:ext cx="3020181" cy="4293483"/>
          </a:xfrm>
          <a:prstGeom prst="rect">
            <a:avLst/>
          </a:prstGeom>
        </p:spPr>
        <p:txBody>
          <a:bodyPr wrap="square">
            <a:spAutoFit/>
          </a:bodyPr>
          <a:lstStyle/>
          <a:p>
            <a:endParaRPr lang="en-GB" sz="1300" dirty="0"/>
          </a:p>
          <a:p>
            <a:r>
              <a:rPr lang="en-GB" sz="1300" dirty="0">
                <a:solidFill>
                  <a:srgbClr val="FF0000"/>
                </a:solidFill>
              </a:rPr>
              <a:t>Measuring</a:t>
            </a:r>
            <a:r>
              <a:rPr lang="en-GB" sz="1300" dirty="0"/>
              <a:t> </a:t>
            </a:r>
            <a:r>
              <a:rPr lang="en-GB" sz="1300" dirty="0">
                <a:solidFill>
                  <a:srgbClr val="FF0000"/>
                </a:solidFill>
              </a:rPr>
              <a:t>Volume: </a:t>
            </a:r>
          </a:p>
          <a:p>
            <a:r>
              <a:rPr lang="en-GB" sz="1300" dirty="0"/>
              <a:t>You need a 1 litre measuring jug and a selection of different mugs, cups or beakers. Ask your child to fill a mug with water. Pour the water carefully into the jug. Read the measurement to the nearest 10ml. Write the measurement on a piece of paper. Do this for each mug or cup. Now ask your child to put them all in order.</a:t>
            </a:r>
          </a:p>
          <a:p>
            <a:endParaRPr lang="en-GB" sz="1300" dirty="0"/>
          </a:p>
          <a:p>
            <a:r>
              <a:rPr lang="en-GB" sz="1300" dirty="0">
                <a:solidFill>
                  <a:srgbClr val="FF0000"/>
                </a:solidFill>
              </a:rPr>
              <a:t>Money</a:t>
            </a:r>
            <a:r>
              <a:rPr lang="en-GB" sz="1300" dirty="0"/>
              <a:t>:</a:t>
            </a:r>
          </a:p>
          <a:p>
            <a:r>
              <a:rPr lang="en-GB" sz="1300" dirty="0"/>
              <a:t>While shopping, point out an item costing less than £1. Ask your child to work out in their head the cost of three items. Ask them to guess first. See how close they came. If you see any items labelled, for example, ‘2 for £3.50’ ask them to work out the cost of one item. Ask them to explain how they got their answer.</a:t>
            </a:r>
          </a:p>
        </p:txBody>
      </p:sp>
      <p:pic>
        <p:nvPicPr>
          <p:cNvPr id="13" name="Picture 12"/>
          <p:cNvPicPr>
            <a:picLocks noChangeAspect="1"/>
          </p:cNvPicPr>
          <p:nvPr/>
        </p:nvPicPr>
        <p:blipFill rotWithShape="1">
          <a:blip r:embed="rId6"/>
          <a:srcRect l="5708" t="19219" r="4692" b="25924"/>
          <a:stretch/>
        </p:blipFill>
        <p:spPr>
          <a:xfrm>
            <a:off x="3103441" y="5287665"/>
            <a:ext cx="809893" cy="495852"/>
          </a:xfrm>
          <a:prstGeom prst="rect">
            <a:avLst/>
          </a:prstGeom>
        </p:spPr>
      </p:pic>
      <p:pic>
        <p:nvPicPr>
          <p:cNvPr id="18" name="Picture 17"/>
          <p:cNvPicPr>
            <a:picLocks noChangeAspect="1"/>
          </p:cNvPicPr>
          <p:nvPr/>
        </p:nvPicPr>
        <p:blipFill rotWithShape="1">
          <a:blip r:embed="rId7"/>
          <a:srcRect l="6928" t="9467" r="36997" b="9467"/>
          <a:stretch/>
        </p:blipFill>
        <p:spPr>
          <a:xfrm>
            <a:off x="3393907" y="5928594"/>
            <a:ext cx="524086" cy="757646"/>
          </a:xfrm>
          <a:prstGeom prst="rect">
            <a:avLst/>
          </a:prstGeom>
        </p:spPr>
      </p:pic>
      <p:pic>
        <p:nvPicPr>
          <p:cNvPr id="1034" name="Picture 10" descr="Image result for money coins uk"/>
          <p:cNvPicPr>
            <a:picLocks noChangeAspect="1" noChangeArrowheads="1"/>
          </p:cNvPicPr>
          <p:nvPr/>
        </p:nvPicPr>
        <p:blipFill rotWithShape="1">
          <a:blip r:embed="rId8">
            <a:extLst>
              <a:ext uri="{28A0092B-C50C-407E-A947-70E740481C1C}">
                <a14:useLocalDpi xmlns:a14="http://schemas.microsoft.com/office/drawing/2010/main" val="0"/>
              </a:ext>
            </a:extLst>
          </a:blip>
          <a:srcRect l="779" t="16986" r="27221" b="51614"/>
          <a:stretch/>
        </p:blipFill>
        <p:spPr bwMode="auto">
          <a:xfrm rot="5400000">
            <a:off x="10230339" y="5439761"/>
            <a:ext cx="2321355" cy="4175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9"/>
          <a:stretch>
            <a:fillRect/>
          </a:stretch>
        </p:blipFill>
        <p:spPr>
          <a:xfrm>
            <a:off x="11670654" y="5290456"/>
            <a:ext cx="358103" cy="358103"/>
          </a:xfrm>
          <a:prstGeom prst="rect">
            <a:avLst/>
          </a:prstGeom>
        </p:spPr>
      </p:pic>
      <p:pic>
        <p:nvPicPr>
          <p:cNvPr id="24" name="Picture 23"/>
          <p:cNvPicPr>
            <a:picLocks noChangeAspect="1"/>
          </p:cNvPicPr>
          <p:nvPr/>
        </p:nvPicPr>
        <p:blipFill>
          <a:blip r:embed="rId10"/>
          <a:stretch>
            <a:fillRect/>
          </a:stretch>
        </p:blipFill>
        <p:spPr>
          <a:xfrm>
            <a:off x="11623807" y="5685634"/>
            <a:ext cx="488089" cy="485920"/>
          </a:xfrm>
          <a:prstGeom prst="rect">
            <a:avLst/>
          </a:prstGeom>
        </p:spPr>
      </p:pic>
      <p:pic>
        <p:nvPicPr>
          <p:cNvPr id="3" name="Picture 2">
            <a:extLst>
              <a:ext uri="{FF2B5EF4-FFF2-40B4-BE49-F238E27FC236}">
                <a16:creationId xmlns:a16="http://schemas.microsoft.com/office/drawing/2014/main" id="{5956B740-2ECE-426F-855F-213C65A34318}"/>
              </a:ext>
            </a:extLst>
          </p:cNvPr>
          <p:cNvPicPr>
            <a:picLocks noChangeAspect="1"/>
          </p:cNvPicPr>
          <p:nvPr/>
        </p:nvPicPr>
        <p:blipFill rotWithShape="1">
          <a:blip r:embed="rId11"/>
          <a:srcRect l="75706" t="32760" r="2758" b="12299"/>
          <a:stretch/>
        </p:blipFill>
        <p:spPr>
          <a:xfrm>
            <a:off x="3254911" y="3788615"/>
            <a:ext cx="611709" cy="317226"/>
          </a:xfrm>
          <a:prstGeom prst="rect">
            <a:avLst/>
          </a:prstGeom>
        </p:spPr>
      </p:pic>
      <p:pic>
        <p:nvPicPr>
          <p:cNvPr id="21" name="Picture 20">
            <a:extLst>
              <a:ext uri="{FF2B5EF4-FFF2-40B4-BE49-F238E27FC236}">
                <a16:creationId xmlns:a16="http://schemas.microsoft.com/office/drawing/2014/main" id="{59DF9816-DCFD-4C82-B24F-F9A49F588313}"/>
              </a:ext>
            </a:extLst>
          </p:cNvPr>
          <p:cNvPicPr>
            <a:picLocks noChangeAspect="1"/>
          </p:cNvPicPr>
          <p:nvPr/>
        </p:nvPicPr>
        <p:blipFill rotWithShape="1">
          <a:blip r:embed="rId11"/>
          <a:srcRect l="53343" t="17893" r="30956"/>
          <a:stretch/>
        </p:blipFill>
        <p:spPr>
          <a:xfrm>
            <a:off x="3348600" y="3238762"/>
            <a:ext cx="445976" cy="474076"/>
          </a:xfrm>
          <a:prstGeom prst="rect">
            <a:avLst/>
          </a:prstGeom>
        </p:spPr>
      </p:pic>
      <p:pic>
        <p:nvPicPr>
          <p:cNvPr id="23" name="Picture 22">
            <a:extLst>
              <a:ext uri="{FF2B5EF4-FFF2-40B4-BE49-F238E27FC236}">
                <a16:creationId xmlns:a16="http://schemas.microsoft.com/office/drawing/2014/main" id="{9B25DF7E-FB4C-4795-A273-6E4AB0AC60FA}"/>
              </a:ext>
            </a:extLst>
          </p:cNvPr>
          <p:cNvPicPr>
            <a:picLocks noChangeAspect="1"/>
          </p:cNvPicPr>
          <p:nvPr/>
        </p:nvPicPr>
        <p:blipFill rotWithShape="1">
          <a:blip r:embed="rId11"/>
          <a:srcRect l="32341" t="13526" r="57441"/>
          <a:stretch/>
        </p:blipFill>
        <p:spPr>
          <a:xfrm>
            <a:off x="3415649" y="2657074"/>
            <a:ext cx="290237" cy="499287"/>
          </a:xfrm>
          <a:prstGeom prst="rect">
            <a:avLst/>
          </a:prstGeom>
        </p:spPr>
      </p:pic>
      <p:pic>
        <p:nvPicPr>
          <p:cNvPr id="25" name="Picture 24">
            <a:extLst>
              <a:ext uri="{FF2B5EF4-FFF2-40B4-BE49-F238E27FC236}">
                <a16:creationId xmlns:a16="http://schemas.microsoft.com/office/drawing/2014/main" id="{1FE4B1C3-6A01-40CC-A5B0-0213ADE2829A}"/>
              </a:ext>
            </a:extLst>
          </p:cNvPr>
          <p:cNvPicPr>
            <a:picLocks noChangeAspect="1"/>
          </p:cNvPicPr>
          <p:nvPr/>
        </p:nvPicPr>
        <p:blipFill rotWithShape="1">
          <a:blip r:embed="rId11"/>
          <a:srcRect l="3934" t="21637" r="79469"/>
          <a:stretch/>
        </p:blipFill>
        <p:spPr>
          <a:xfrm>
            <a:off x="3325047" y="2128841"/>
            <a:ext cx="471438" cy="452456"/>
          </a:xfrm>
          <a:prstGeom prst="rect">
            <a:avLst/>
          </a:prstGeom>
        </p:spPr>
      </p:pic>
      <p:sp>
        <p:nvSpPr>
          <p:cNvPr id="5" name="Rectangle 4">
            <a:extLst>
              <a:ext uri="{FF2B5EF4-FFF2-40B4-BE49-F238E27FC236}">
                <a16:creationId xmlns:a16="http://schemas.microsoft.com/office/drawing/2014/main" id="{1B953F6C-9DF6-44A5-BB3D-DFFE63B8EA3B}"/>
              </a:ext>
            </a:extLst>
          </p:cNvPr>
          <p:cNvSpPr/>
          <p:nvPr/>
        </p:nvSpPr>
        <p:spPr>
          <a:xfrm>
            <a:off x="0" y="1805259"/>
            <a:ext cx="3712555" cy="369332"/>
          </a:xfrm>
          <a:prstGeom prst="rect">
            <a:avLst/>
          </a:prstGeom>
        </p:spPr>
        <p:txBody>
          <a:bodyPr wrap="none">
            <a:spAutoFit/>
          </a:bodyPr>
          <a:lstStyle/>
          <a:p>
            <a:r>
              <a:rPr lang="en-GB" b="1" dirty="0"/>
              <a:t>Activities you can complete at home:</a:t>
            </a:r>
          </a:p>
        </p:txBody>
      </p:sp>
      <p:sp>
        <p:nvSpPr>
          <p:cNvPr id="26" name="Rectangle 25">
            <a:extLst>
              <a:ext uri="{FF2B5EF4-FFF2-40B4-BE49-F238E27FC236}">
                <a16:creationId xmlns:a16="http://schemas.microsoft.com/office/drawing/2014/main" id="{87A01ED8-F304-406E-B5A2-4574B3A568B2}"/>
              </a:ext>
            </a:extLst>
          </p:cNvPr>
          <p:cNvSpPr/>
          <p:nvPr/>
        </p:nvSpPr>
        <p:spPr>
          <a:xfrm>
            <a:off x="4158599" y="1805259"/>
            <a:ext cx="3712555" cy="369332"/>
          </a:xfrm>
          <a:prstGeom prst="rect">
            <a:avLst/>
          </a:prstGeom>
        </p:spPr>
        <p:txBody>
          <a:bodyPr wrap="none">
            <a:spAutoFit/>
          </a:bodyPr>
          <a:lstStyle/>
          <a:p>
            <a:r>
              <a:rPr lang="en-GB" b="1" dirty="0"/>
              <a:t>Activities you can complete at home:</a:t>
            </a:r>
          </a:p>
        </p:txBody>
      </p:sp>
      <p:sp>
        <p:nvSpPr>
          <p:cNvPr id="7" name="Rectangle 6">
            <a:extLst>
              <a:ext uri="{FF2B5EF4-FFF2-40B4-BE49-F238E27FC236}">
                <a16:creationId xmlns:a16="http://schemas.microsoft.com/office/drawing/2014/main" id="{03EE712F-9A0E-4836-BEE0-D8D95A3A760F}"/>
              </a:ext>
            </a:extLst>
          </p:cNvPr>
          <p:cNvSpPr/>
          <p:nvPr/>
        </p:nvSpPr>
        <p:spPr>
          <a:xfrm>
            <a:off x="4119750" y="2082317"/>
            <a:ext cx="3964495" cy="1292662"/>
          </a:xfrm>
          <a:prstGeom prst="rect">
            <a:avLst/>
          </a:prstGeom>
        </p:spPr>
        <p:txBody>
          <a:bodyPr wrap="square">
            <a:spAutoFit/>
          </a:bodyPr>
          <a:lstStyle/>
          <a:p>
            <a:endParaRPr lang="en-GB" sz="1300" dirty="0"/>
          </a:p>
          <a:p>
            <a:r>
              <a:rPr lang="en-GB" sz="1300" dirty="0">
                <a:solidFill>
                  <a:srgbClr val="FF0000"/>
                </a:solidFill>
              </a:rPr>
              <a:t>Measuring Length:</a:t>
            </a:r>
          </a:p>
          <a:p>
            <a:r>
              <a:rPr lang="en-GB" sz="1300" dirty="0"/>
              <a:t>You will need a ruler in centimetres and millimetres. </a:t>
            </a:r>
          </a:p>
          <a:p>
            <a:endParaRPr lang="en-GB" sz="1300" dirty="0"/>
          </a:p>
          <a:p>
            <a:pPr marL="285750" indent="-285750">
              <a:buFontTx/>
              <a:buChar char="-"/>
            </a:pPr>
            <a:r>
              <a:rPr lang="en-GB" sz="1300" dirty="0"/>
              <a:t>Use the ruler to draw 10 different straight lines on a piece of paper.</a:t>
            </a:r>
          </a:p>
        </p:txBody>
      </p:sp>
      <p:sp>
        <p:nvSpPr>
          <p:cNvPr id="8" name="Rectangle 7">
            <a:extLst>
              <a:ext uri="{FF2B5EF4-FFF2-40B4-BE49-F238E27FC236}">
                <a16:creationId xmlns:a16="http://schemas.microsoft.com/office/drawing/2014/main" id="{F7882113-C571-49C0-AEB2-525C76E2B504}"/>
              </a:ext>
            </a:extLst>
          </p:cNvPr>
          <p:cNvSpPr/>
          <p:nvPr/>
        </p:nvSpPr>
        <p:spPr>
          <a:xfrm>
            <a:off x="4094222" y="5164627"/>
            <a:ext cx="3964495" cy="1492716"/>
          </a:xfrm>
          <a:prstGeom prst="rect">
            <a:avLst/>
          </a:prstGeom>
        </p:spPr>
        <p:txBody>
          <a:bodyPr wrap="square">
            <a:spAutoFit/>
          </a:bodyPr>
          <a:lstStyle/>
          <a:p>
            <a:endParaRPr lang="en-GB" sz="1300" dirty="0"/>
          </a:p>
          <a:p>
            <a:pPr marL="285750" indent="-285750">
              <a:buFontTx/>
              <a:buChar char="-"/>
            </a:pPr>
            <a:r>
              <a:rPr lang="en-GB" sz="1300" dirty="0"/>
              <a:t>Ask them to write the measurement next to the measurement and then find the difference.</a:t>
            </a:r>
          </a:p>
          <a:p>
            <a:endParaRPr lang="en-GB" sz="1300" dirty="0"/>
          </a:p>
          <a:p>
            <a:pPr marL="285750" indent="-285750">
              <a:buFontTx/>
              <a:buChar char="-"/>
            </a:pPr>
            <a:r>
              <a:rPr lang="en-GB" sz="1300" dirty="0"/>
              <a:t>A difference of 5 millimetres or less scores 10 points. A different of 10 centimetre or less scores 5 points.</a:t>
            </a:r>
          </a:p>
        </p:txBody>
      </p:sp>
      <p:sp>
        <p:nvSpPr>
          <p:cNvPr id="27" name="Rectangle 26">
            <a:extLst>
              <a:ext uri="{FF2B5EF4-FFF2-40B4-BE49-F238E27FC236}">
                <a16:creationId xmlns:a16="http://schemas.microsoft.com/office/drawing/2014/main" id="{DBFC62D0-18E2-4D2C-824A-652C4A60F1DB}"/>
              </a:ext>
            </a:extLst>
          </p:cNvPr>
          <p:cNvSpPr/>
          <p:nvPr/>
        </p:nvSpPr>
        <p:spPr>
          <a:xfrm>
            <a:off x="8264331" y="1805259"/>
            <a:ext cx="3712555" cy="369332"/>
          </a:xfrm>
          <a:prstGeom prst="rect">
            <a:avLst/>
          </a:prstGeom>
        </p:spPr>
        <p:txBody>
          <a:bodyPr wrap="none">
            <a:spAutoFit/>
          </a:bodyPr>
          <a:lstStyle/>
          <a:p>
            <a:r>
              <a:rPr lang="en-GB" b="1" dirty="0"/>
              <a:t>Activities you can complete at home:</a:t>
            </a:r>
          </a:p>
        </p:txBody>
      </p:sp>
    </p:spTree>
    <p:extLst>
      <p:ext uri="{BB962C8B-B14F-4D97-AF65-F5344CB8AC3E}">
        <p14:creationId xmlns:p14="http://schemas.microsoft.com/office/powerpoint/2010/main" val="754774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994</Words>
  <Application>Microsoft Office PowerPoint</Application>
  <PresentationFormat>Widescreen</PresentationFormat>
  <Paragraphs>64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Summerfield</dc:creator>
  <cp:lastModifiedBy>Elaine Olsson</cp:lastModifiedBy>
  <cp:revision>12</cp:revision>
  <dcterms:created xsi:type="dcterms:W3CDTF">2017-09-24T17:33:49Z</dcterms:created>
  <dcterms:modified xsi:type="dcterms:W3CDTF">2020-01-08T10:05:48Z</dcterms:modified>
</cp:coreProperties>
</file>